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SemiBold" panose="00000700000000000000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610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d347b5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d347b5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d347b542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d347b542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d6d495af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d6d495af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as conclusoes abaixo nao refletem um comportamento global, MAS SIM DE UMA AMOSTRA DA QUAL NÓS NEM SABEMOS O CRITÉRIO DE AMOSTRAGEM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d2c50eb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d2c50ebe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d347b542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d347b542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d6d495af6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d6d495af6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como temos poucos dados de &lt;2000, vamos focar nos valores pos esse periodo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d2c50ebe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d2c50ebe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recorte é mais significativo, pois temos uma amostra maior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d2c50ebe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d2c50ebe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Citar um tendência a produções com duracao menor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d6eddd9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d6eddd9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46667dcf8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46667dcf8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GANCHO: </a:t>
            </a:r>
            <a:r>
              <a:rPr lang="pt-BR">
                <a:solidFill>
                  <a:schemeClr val="dk1"/>
                </a:solidFill>
              </a:rPr>
              <a:t>DA PARA NOTAR ESSA OUTRA TENDENCIA EM FUNCAO DO TEMPO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d2c50ebe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d2c50ebe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Reduzimos o periodo, pois como ja foi mostrado previamente, a amostra antes dos anos 2000 é muito pequena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d347b542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d347b542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d6d495af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d6d495af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d6d495af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d6d495af6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Gancho p puxar o proximo: Vimos que o genero nao influencia grandemente na avaliação, mas o tipo influencia?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d6eddd93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d6eddd93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d6d495a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d6d495a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d6eddd93c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d6eddd93c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 IMDB NAO ENTREGOU MUITO INFORMAÇÃO, VAMOS VER SE O TMDB SE CORRELACIONA E SE VALE A PENA AVALIAR O TMDB. Correlação baixa. Vale avaliar o outro Ranking.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mesmo sem a correlação, os dados do TMDB estao balanceados tambem e nao ha nenhum padrao gritante e que a analise completa de ambos os casos esta no notebook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Resumo da obra e a ideia q tu tem que entender: os dois possuem um padrao, mas o padrao deles e diferente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d6eddd93c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d6eddd93c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81b040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d81b040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46667dcf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46667dcf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SLIDE FORÇA A BAIXA CORRELAÇAO, AO PASSO QUE NAO ENTREGA UM PADRAO DE RELAÇÃO ENTRE AS ORDENS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e27da75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e27da75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Puxar um gancho p falar da tendencia de melhores e mais avaliações conforme a nacionalidade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e27da756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e27da756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LINKA COM A QUESTAO DE AVALIACOES E PUXA UM GANCHO P AVALIAR SE CONFORME O PAIS, AS AVALIAÇÕES SAO MAIS ALTAS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46667dcf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46667dcf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e27da756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e27da756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d6eddd93c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ed6eddd93c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as conclusoes abaixo nao refletem um comportamento global, MAS SIM DE UMA AMOSTRA DA QUAL NÓS NEM SABEMOS O CRITÉRIO DE AMOSTRAGEM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d6eddd93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d6eddd93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e27da8d8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e27da8d8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real, é anas bukash, porem, so tem 7 avaliações, entao e desprezivel. tem duas producoes com 9.5, mas colocamos aquela com mais avaliacoes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e27da8d8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ee27da8d8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e27da8d8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e27da8d8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d6eddd93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d6eddd93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as conclusoes abaixo nao refletem um comportamento global, MAS SIM DE UMA AMOSTRA DA QUAL NÓS NEM SABEMOS O CRITÉRIO DE AMOSTRAGEM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d2c50ebe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ed2c50ebe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e27da8d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e27da8d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d6d495af6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ed6d495af6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que as conclusoes abaixo nao refletem um comportamento global, MAS SIM DE UMA AMOSTRA DA QUAL NÓS NEM SABEMOS O CRITÉRIO DE AMOSTRAGEM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d347b5428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d347b5428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46667dcf8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46667dcf8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Ressaltar que essas informações são do RECORTE de colunas selecionado. Não refletem o dataset original inteiro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46667dcf8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46667dcf8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e27da7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e27da7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d6d495a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d6d495a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d347b542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d347b542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Ressaltar que essas informações são do RECORTE de colunas selecionado. Não refletem o dataset original inteiro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d6d495af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d6d495af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Ressaltar que essas informações são do RECORTE de colunas selecionado. Não refletem o dataset original inteiro. Ademias, justificar as alterações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gustavo-mendon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kaggle.com/datasets/victorsoeiro/netflix-tv-shows-and-movi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1.globo.com/tecnologia/noticia/2022/04/20/acoes-da-netflix.ghtml" TargetMode="External"/><Relationship Id="rId5" Type="http://schemas.openxmlformats.org/officeDocument/2006/relationships/hyperlink" Target="https://pt.wikipedia.org/wiki/Netflix" TargetMode="External"/><Relationship Id="rId4" Type="http://schemas.openxmlformats.org/officeDocument/2006/relationships/hyperlink" Target="https://super.abril.com.br/cultura/quantos-filmes-e-series-existem-em-cada-servico-de-stream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2" y="1195650"/>
            <a:ext cx="2961425" cy="1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783175" y="1616600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716350" y="3442450"/>
            <a:ext cx="144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853675" y="-61572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57075" y="2503950"/>
            <a:ext cx="42036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500" b="1">
                <a:solidFill>
                  <a:srgbClr val="202124"/>
                </a:solidFill>
                <a:highlight>
                  <a:srgbClr val="FFFFFF"/>
                </a:highlight>
              </a:rPr>
              <a:t>Exploratory Data Analysis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Valores Nulos</a:t>
            </a: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 por Coluna</a:t>
            </a:r>
            <a:endParaRPr sz="3000" b="1">
              <a:solidFill>
                <a:srgbClr val="8585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</a:rPr>
              <a:t>Pós Tratamentos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4933"/>
          <a:stretch/>
        </p:blipFill>
        <p:spPr>
          <a:xfrm>
            <a:off x="831375" y="1680275"/>
            <a:ext cx="7404950" cy="32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7" y="2157287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1751850" y="1689750"/>
            <a:ext cx="5640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202124"/>
                </a:solidFill>
                <a:latin typeface="Poppins"/>
                <a:ea typeface="Poppins"/>
                <a:cs typeface="Poppins"/>
                <a:sym typeface="Poppins"/>
              </a:rPr>
              <a:t>ANÁLISE GERAL</a:t>
            </a:r>
            <a:endParaRPr sz="3300" b="1">
              <a:solidFill>
                <a:srgbClr val="2021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8264425" y="30152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6004075" y="43517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-952750" y="-22503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3213100" y="-9138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Quantidade de Produções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em Função da Década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l="2865" t="5343" b="4249"/>
          <a:stretch/>
        </p:blipFill>
        <p:spPr>
          <a:xfrm>
            <a:off x="831375" y="1412150"/>
            <a:ext cx="6241951" cy="34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75" y="1488350"/>
            <a:ext cx="6291580" cy="34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6768325" y="3258900"/>
            <a:ext cx="12135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80000"/>
                </a:solidFill>
              </a:rPr>
              <a:t>MOVIE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6542175" y="3745300"/>
            <a:ext cx="12135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58585"/>
                </a:solidFill>
              </a:rPr>
              <a:t>SHOW</a:t>
            </a:r>
            <a:endParaRPr sz="1200">
              <a:solidFill>
                <a:srgbClr val="858585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Tipos de Produções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em Função do Tempo</a:t>
            </a:r>
            <a:endParaRPr sz="1800" b="1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Duração Média dos Filmes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02124"/>
                </a:solidFill>
              </a:rPr>
              <a:t>Catálogo Maior, Duração Menor</a:t>
            </a:r>
            <a:endParaRPr sz="1800" b="1">
              <a:solidFill>
                <a:srgbClr val="202124"/>
              </a:solidFill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l="2362" t="7707" b="3796"/>
          <a:stretch/>
        </p:blipFill>
        <p:spPr>
          <a:xfrm>
            <a:off x="887075" y="1560975"/>
            <a:ext cx="6931400" cy="3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7303225" y="2892063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80000"/>
                </a:solidFill>
              </a:rPr>
              <a:t>Duração</a:t>
            </a:r>
            <a:endParaRPr sz="1200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80000"/>
                </a:solidFill>
              </a:rPr>
              <a:t>(MINUTOS)</a:t>
            </a:r>
            <a:endParaRPr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Duração Média dos Filmes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02124"/>
                </a:solidFill>
              </a:rPr>
              <a:t>Recorte mais Recente (&gt; 2000)</a:t>
            </a:r>
            <a:endParaRPr sz="1800" b="1">
              <a:solidFill>
                <a:srgbClr val="202124"/>
              </a:solidFill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l="2353" t="8821" b="4176"/>
          <a:stretch/>
        </p:blipFill>
        <p:spPr>
          <a:xfrm>
            <a:off x="831375" y="1509775"/>
            <a:ext cx="7275149" cy="33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452950" y="2213075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80000"/>
                </a:solidFill>
              </a:rPr>
              <a:t>Duração </a:t>
            </a:r>
            <a:endParaRPr sz="1200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80000"/>
                </a:solidFill>
              </a:rPr>
              <a:t>(MINUTOS)</a:t>
            </a:r>
            <a:endParaRPr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l="2362" b="3855"/>
          <a:stretch/>
        </p:blipFill>
        <p:spPr>
          <a:xfrm>
            <a:off x="831375" y="1476125"/>
            <a:ext cx="6544801" cy="32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Descrição da Duração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Separado por Século</a:t>
            </a:r>
            <a:endParaRPr sz="1800" b="1">
              <a:solidFill>
                <a:srgbClr val="858585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90525" y="1476125"/>
            <a:ext cx="1833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Tempo (Minutos)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Quantidade de Temporadas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em função do Tempo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l="2581" t="7569" b="4618"/>
          <a:stretch/>
        </p:blipFill>
        <p:spPr>
          <a:xfrm>
            <a:off x="831375" y="1491650"/>
            <a:ext cx="7116101" cy="3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Temporadas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A Grande Dispersão 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l="3232" t="10257"/>
          <a:stretch/>
        </p:blipFill>
        <p:spPr>
          <a:xfrm>
            <a:off x="831375" y="1658350"/>
            <a:ext cx="5060926" cy="30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6331225" y="148015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6241525" y="149905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42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7213525" y="158680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Max - Min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6331225" y="241635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6241525" y="243525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2.16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7213525" y="252300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Média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331225" y="335255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6241525" y="337145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2.69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7213525" y="345920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Desvio Padrão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Gêneros mais Consumidos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 sua evolução ao longo do tempo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t="6620" b="4514"/>
          <a:stretch/>
        </p:blipFill>
        <p:spPr>
          <a:xfrm>
            <a:off x="831375" y="1586575"/>
            <a:ext cx="7321525" cy="33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7303225" y="2725175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D85C6"/>
                </a:solidFill>
              </a:rPr>
              <a:t>Drama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7376175" y="2885625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1C232"/>
                </a:solidFill>
              </a:rPr>
              <a:t>Comédia</a:t>
            </a:r>
            <a:endParaRPr sz="1200">
              <a:solidFill>
                <a:srgbClr val="F1C232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447875" y="3744775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AA84F"/>
                </a:solidFill>
              </a:rPr>
              <a:t>Suspense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7241613" y="3948375"/>
            <a:ext cx="1504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0000"/>
                </a:solidFill>
              </a:rPr>
              <a:t>Ação</a:t>
            </a:r>
            <a:endParaRPr sz="1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896650" y="3481850"/>
            <a:ext cx="224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Pedro Ribeiro</a:t>
            </a:r>
            <a:endParaRPr sz="12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96650" y="394325"/>
            <a:ext cx="513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Contatos</a:t>
            </a:r>
            <a:endParaRPr sz="30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-1590950" y="7246350"/>
            <a:ext cx="144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200" y="1735850"/>
            <a:ext cx="702182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230725" y="1771650"/>
            <a:ext cx="313914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pedro.hbueno03@usp.br</a:t>
            </a:r>
            <a:endParaRPr sz="15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@PrimeRibs2501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chemeClr val="dk1"/>
              </a:solidFill>
              <a:uFill>
                <a:noFill/>
              </a:uFill>
              <a:latin typeface="Poppins"/>
              <a:ea typeface="Poppins"/>
              <a:cs typeface="Poppins"/>
              <a:sym typeface="Poppi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Pedro Henrique Bueno Ribeiro</a:t>
            </a:r>
            <a:endParaRPr sz="15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5" y="2120750"/>
            <a:ext cx="344050" cy="19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675" y="2992000"/>
            <a:ext cx="344050" cy="28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675" y="2490813"/>
            <a:ext cx="344050" cy="32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m do perfil">
            <a:extLst>
              <a:ext uri="{FF2B5EF4-FFF2-40B4-BE49-F238E27FC236}">
                <a16:creationId xmlns:a16="http://schemas.microsoft.com/office/drawing/2014/main" id="{D14C7EB6-124A-DCAB-3332-CB2DC4CA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81" y="2272431"/>
            <a:ext cx="1209419" cy="120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Distribuição por Gênero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Os tipos de conteúdos mais produzidos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4">
            <a:alphaModFix/>
          </a:blip>
          <a:srcRect t="7304" r="18413"/>
          <a:stretch/>
        </p:blipFill>
        <p:spPr>
          <a:xfrm>
            <a:off x="831375" y="1750550"/>
            <a:ext cx="4523226" cy="3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5998175" y="2480350"/>
            <a:ext cx="193200" cy="1803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2"/>
          <p:cNvSpPr txBox="1"/>
          <p:nvPr/>
        </p:nvSpPr>
        <p:spPr>
          <a:xfrm>
            <a:off x="6191375" y="2345200"/>
            <a:ext cx="194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Outros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5998175" y="2864425"/>
            <a:ext cx="193200" cy="1803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6191375" y="2729275"/>
            <a:ext cx="194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Drama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5998175" y="3248500"/>
            <a:ext cx="193200" cy="180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6191375" y="3113350"/>
            <a:ext cx="194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Comédia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5998175" y="3632575"/>
            <a:ext cx="193200" cy="180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6191375" y="3497425"/>
            <a:ext cx="194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Suspense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5998175" y="4016650"/>
            <a:ext cx="193200" cy="1803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6191375" y="3881500"/>
            <a:ext cx="194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Ação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5338"/>
          <a:stretch/>
        </p:blipFill>
        <p:spPr>
          <a:xfrm>
            <a:off x="638300" y="1515025"/>
            <a:ext cx="6737875" cy="34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Avaliação por Gênero -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831375" y="950450"/>
            <a:ext cx="712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</a:rPr>
              <a:t>Os gêneros mais produzidos possuem avaliações melhores?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4"/>
          <p:cNvPicPr preferRelativeResize="0"/>
          <p:nvPr/>
        </p:nvPicPr>
        <p:blipFill rotWithShape="1">
          <a:blip r:embed="rId3">
            <a:alphaModFix/>
          </a:blip>
          <a:srcRect l="2315" b="4942"/>
          <a:stretch/>
        </p:blipFill>
        <p:spPr>
          <a:xfrm>
            <a:off x="831375" y="1515450"/>
            <a:ext cx="7665801" cy="346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Avaliação por Tipo -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O gênero não impacta, mas o tipo…</a:t>
            </a:r>
            <a:endParaRPr sz="1800" b="1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l="2771" t="8703" b="3469"/>
          <a:stretch/>
        </p:blipFill>
        <p:spPr>
          <a:xfrm>
            <a:off x="831375" y="1530200"/>
            <a:ext cx="6312050" cy="33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Avaliação por Tipo -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O gênero não impacta, mas o tipo…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Avaliação -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Entrega informações distintas do IMDB?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 rotWithShape="1">
          <a:blip r:embed="rId4">
            <a:alphaModFix/>
          </a:blip>
          <a:srcRect t="10257"/>
          <a:stretch/>
        </p:blipFill>
        <p:spPr>
          <a:xfrm>
            <a:off x="831375" y="1607350"/>
            <a:ext cx="6142501" cy="30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Comparação -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TMDB e 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Quantidade de Produções por Avaliação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4">
            <a:alphaModFix/>
          </a:blip>
          <a:srcRect l="2458" t="5376" b="5313"/>
          <a:stretch/>
        </p:blipFill>
        <p:spPr>
          <a:xfrm>
            <a:off x="831375" y="1412150"/>
            <a:ext cx="7620500" cy="329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075" y="2953650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88" y="2644075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50" y="2054475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Melhores Avaliados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entre aqueles com mais avaliações que a média</a:t>
            </a:r>
            <a:endParaRPr sz="1800" b="1">
              <a:solidFill>
                <a:srgbClr val="858585"/>
              </a:solidFill>
            </a:endParaRPr>
          </a:p>
        </p:txBody>
      </p:sp>
      <p:cxnSp>
        <p:nvCxnSpPr>
          <p:cNvPr id="342" name="Google Shape;342;p38"/>
          <p:cNvCxnSpPr/>
          <p:nvPr/>
        </p:nvCxnSpPr>
        <p:spPr>
          <a:xfrm>
            <a:off x="3502600" y="3290525"/>
            <a:ext cx="2145000" cy="9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3" name="Google Shape;343;p38"/>
          <p:cNvGrpSpPr/>
          <p:nvPr/>
        </p:nvGrpSpPr>
        <p:grpSpPr>
          <a:xfrm>
            <a:off x="5238775" y="1704113"/>
            <a:ext cx="648000" cy="648000"/>
            <a:chOff x="3816575" y="2064563"/>
            <a:chExt cx="648000" cy="648000"/>
          </a:xfrm>
        </p:grpSpPr>
        <p:sp>
          <p:nvSpPr>
            <p:cNvPr id="344" name="Google Shape;344;p38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1</a:t>
              </a:r>
              <a:endParaRPr sz="2000" b="1"/>
            </a:p>
          </p:txBody>
        </p:sp>
      </p:grpSp>
      <p:cxnSp>
        <p:nvCxnSpPr>
          <p:cNvPr id="346" name="Google Shape;346;p38"/>
          <p:cNvCxnSpPr/>
          <p:nvPr/>
        </p:nvCxnSpPr>
        <p:spPr>
          <a:xfrm>
            <a:off x="3518225" y="3291350"/>
            <a:ext cx="0" cy="6177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38"/>
          <p:cNvCxnSpPr/>
          <p:nvPr/>
        </p:nvCxnSpPr>
        <p:spPr>
          <a:xfrm>
            <a:off x="745800" y="3896200"/>
            <a:ext cx="2783400" cy="12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8"/>
          <p:cNvCxnSpPr/>
          <p:nvPr/>
        </p:nvCxnSpPr>
        <p:spPr>
          <a:xfrm flipH="1">
            <a:off x="5624250" y="3290525"/>
            <a:ext cx="9600" cy="939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8"/>
          <p:cNvCxnSpPr/>
          <p:nvPr/>
        </p:nvCxnSpPr>
        <p:spPr>
          <a:xfrm rot="10800000">
            <a:off x="5614750" y="4229925"/>
            <a:ext cx="2910600" cy="6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8"/>
          <p:cNvSpPr txBox="1"/>
          <p:nvPr/>
        </p:nvSpPr>
        <p:spPr>
          <a:xfrm>
            <a:off x="3553175" y="3337850"/>
            <a:ext cx="205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1.775.990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9.5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5640500" y="4299675"/>
            <a:ext cx="21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038" y="2644295"/>
            <a:ext cx="19548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/>
        </p:nvSpPr>
        <p:spPr>
          <a:xfrm>
            <a:off x="940700" y="4013600"/>
            <a:ext cx="205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303.666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9.3 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775" y="2953875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050" y="2644300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063" y="2953870"/>
            <a:ext cx="1954800" cy="109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8"/>
          <p:cNvGrpSpPr/>
          <p:nvPr/>
        </p:nvGrpSpPr>
        <p:grpSpPr>
          <a:xfrm>
            <a:off x="2634113" y="2293713"/>
            <a:ext cx="648000" cy="648000"/>
            <a:chOff x="3816575" y="2064563"/>
            <a:chExt cx="648000" cy="648000"/>
          </a:xfrm>
        </p:grpSpPr>
        <p:sp>
          <p:nvSpPr>
            <p:cNvPr id="358" name="Google Shape;358;p38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2</a:t>
              </a:r>
              <a:endParaRPr sz="2000" b="1"/>
            </a:p>
          </p:txBody>
        </p:sp>
      </p:grpSp>
      <p:sp>
        <p:nvSpPr>
          <p:cNvPr id="360" name="Google Shape;360;p38"/>
          <p:cNvSpPr txBox="1"/>
          <p:nvPr/>
        </p:nvSpPr>
        <p:spPr>
          <a:xfrm>
            <a:off x="5834425" y="4299675"/>
            <a:ext cx="205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42.559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9.3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61" name="Google Shape;361;p38"/>
          <p:cNvGrpSpPr/>
          <p:nvPr/>
        </p:nvGrpSpPr>
        <p:grpSpPr>
          <a:xfrm>
            <a:off x="7509300" y="2603288"/>
            <a:ext cx="648000" cy="648000"/>
            <a:chOff x="3816575" y="2064563"/>
            <a:chExt cx="648000" cy="648000"/>
          </a:xfrm>
        </p:grpSpPr>
        <p:sp>
          <p:nvSpPr>
            <p:cNvPr id="362" name="Google Shape;362;p38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3</a:t>
              </a:r>
              <a:endParaRPr sz="2000" b="1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38" y="2664833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050" y="3031700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Comparação </a:t>
            </a: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TMDB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em Relação ao Ranking do IMDB</a:t>
            </a:r>
            <a:endParaRPr sz="1800" b="1">
              <a:solidFill>
                <a:srgbClr val="858585"/>
              </a:solidFill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550" y="2054475"/>
            <a:ext cx="1955100" cy="1094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9"/>
          <p:cNvCxnSpPr/>
          <p:nvPr/>
        </p:nvCxnSpPr>
        <p:spPr>
          <a:xfrm>
            <a:off x="3502600" y="3290525"/>
            <a:ext cx="2145000" cy="9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9"/>
          <p:cNvCxnSpPr/>
          <p:nvPr/>
        </p:nvCxnSpPr>
        <p:spPr>
          <a:xfrm>
            <a:off x="3518225" y="3291350"/>
            <a:ext cx="0" cy="6177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9"/>
          <p:cNvCxnSpPr/>
          <p:nvPr/>
        </p:nvCxnSpPr>
        <p:spPr>
          <a:xfrm>
            <a:off x="745800" y="3896200"/>
            <a:ext cx="2783400" cy="12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9"/>
          <p:cNvCxnSpPr/>
          <p:nvPr/>
        </p:nvCxnSpPr>
        <p:spPr>
          <a:xfrm flipH="1">
            <a:off x="5624250" y="3290525"/>
            <a:ext cx="9600" cy="939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9"/>
          <p:cNvCxnSpPr/>
          <p:nvPr/>
        </p:nvCxnSpPr>
        <p:spPr>
          <a:xfrm rot="10800000">
            <a:off x="5614750" y="4229925"/>
            <a:ext cx="2910600" cy="6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3553175" y="3337850"/>
            <a:ext cx="205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1° no IMDB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174° no TMDB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4704141" y="1276100"/>
            <a:ext cx="134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/>
              <a:t>-173</a:t>
            </a:r>
            <a:endParaRPr sz="2000" b="1"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200" y="3032150"/>
            <a:ext cx="19548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/>
          <p:nvPr/>
        </p:nvSpPr>
        <p:spPr>
          <a:xfrm>
            <a:off x="5002050" y="1658775"/>
            <a:ext cx="753600" cy="10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"/>
          <p:cNvSpPr txBox="1"/>
          <p:nvPr/>
        </p:nvSpPr>
        <p:spPr>
          <a:xfrm>
            <a:off x="940700" y="4065775"/>
            <a:ext cx="205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2° no IMDB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181° no TMDB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4" name="Google Shape;384;p39"/>
          <p:cNvSpPr txBox="1"/>
          <p:nvPr/>
        </p:nvSpPr>
        <p:spPr>
          <a:xfrm>
            <a:off x="5834425" y="4333900"/>
            <a:ext cx="205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3° no IMDB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156° no TMDB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5" name="Google Shape;385;p39"/>
          <p:cNvSpPr txBox="1"/>
          <p:nvPr/>
        </p:nvSpPr>
        <p:spPr>
          <a:xfrm>
            <a:off x="6948641" y="2253325"/>
            <a:ext cx="134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/>
              <a:t>-153</a:t>
            </a:r>
            <a:endParaRPr sz="2000" b="1"/>
          </a:p>
        </p:txBody>
      </p:sp>
      <p:sp>
        <p:nvSpPr>
          <p:cNvPr id="386" name="Google Shape;386;p39"/>
          <p:cNvSpPr txBox="1"/>
          <p:nvPr/>
        </p:nvSpPr>
        <p:spPr>
          <a:xfrm>
            <a:off x="2133866" y="1865700"/>
            <a:ext cx="134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/>
              <a:t>-179</a:t>
            </a:r>
            <a:endParaRPr sz="2000" b="1"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050" y="2664838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88" y="3032158"/>
            <a:ext cx="19548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/>
          <p:nvPr/>
        </p:nvSpPr>
        <p:spPr>
          <a:xfrm>
            <a:off x="2431775" y="2248375"/>
            <a:ext cx="753600" cy="10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7246550" y="2636000"/>
            <a:ext cx="753600" cy="109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00" y="2689275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13" y="2379700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975" y="1790100"/>
            <a:ext cx="1955100" cy="109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Ranking BR - IMDB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Ranking das produções gravadas no Brasil</a:t>
            </a:r>
            <a:endParaRPr sz="1800" b="1">
              <a:solidFill>
                <a:srgbClr val="858585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>
            <a:off x="3439025" y="3026150"/>
            <a:ext cx="2145000" cy="9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0"/>
          <p:cNvCxnSpPr/>
          <p:nvPr/>
        </p:nvCxnSpPr>
        <p:spPr>
          <a:xfrm>
            <a:off x="3454650" y="3026975"/>
            <a:ext cx="0" cy="6177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0"/>
          <p:cNvCxnSpPr/>
          <p:nvPr/>
        </p:nvCxnSpPr>
        <p:spPr>
          <a:xfrm>
            <a:off x="682225" y="3631825"/>
            <a:ext cx="2783400" cy="12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0"/>
          <p:cNvCxnSpPr/>
          <p:nvPr/>
        </p:nvCxnSpPr>
        <p:spPr>
          <a:xfrm flipH="1">
            <a:off x="5560675" y="3026150"/>
            <a:ext cx="9600" cy="9393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0"/>
          <p:cNvCxnSpPr/>
          <p:nvPr/>
        </p:nvCxnSpPr>
        <p:spPr>
          <a:xfrm rot="10800000">
            <a:off x="5551175" y="3965550"/>
            <a:ext cx="2910600" cy="600"/>
          </a:xfrm>
          <a:prstGeom prst="straightConnector1">
            <a:avLst/>
          </a:prstGeom>
          <a:noFill/>
          <a:ln w="28575" cap="flat" cmpd="sng">
            <a:solidFill>
              <a:srgbClr val="8585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0"/>
          <p:cNvSpPr txBox="1"/>
          <p:nvPr/>
        </p:nvSpPr>
        <p:spPr>
          <a:xfrm>
            <a:off x="3489600" y="3073475"/>
            <a:ext cx="205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1.510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8.5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96°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Ranking Geral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5576925" y="4035300"/>
            <a:ext cx="21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463" y="2379920"/>
            <a:ext cx="19548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0"/>
          <p:cNvSpPr txBox="1"/>
          <p:nvPr/>
        </p:nvSpPr>
        <p:spPr>
          <a:xfrm>
            <a:off x="736125" y="3745324"/>
            <a:ext cx="2341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36.136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8.0 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442°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Ranking Geral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200" y="2689500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475" y="2379925"/>
            <a:ext cx="1954800" cy="1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488" y="2689495"/>
            <a:ext cx="1954800" cy="1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 txBox="1"/>
          <p:nvPr/>
        </p:nvSpPr>
        <p:spPr>
          <a:xfrm>
            <a:off x="5699750" y="4035300"/>
            <a:ext cx="2201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20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Votos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oppins SemiBold"/>
                <a:ea typeface="Poppins SemiBold"/>
                <a:cs typeface="Poppins SemiBold"/>
                <a:sym typeface="Poppins SemiBold"/>
              </a:rPr>
              <a:t>8.0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394°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Ranking Geral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4" name="Google Shape;414;p40"/>
          <p:cNvSpPr/>
          <p:nvPr/>
        </p:nvSpPr>
        <p:spPr>
          <a:xfrm rot="1840318">
            <a:off x="-2564" y="-523477"/>
            <a:ext cx="282873" cy="1954496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1840318">
            <a:off x="222988" y="-724514"/>
            <a:ext cx="282873" cy="2626078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0"/>
          <p:cNvSpPr/>
          <p:nvPr/>
        </p:nvSpPr>
        <p:spPr>
          <a:xfrm rot="1840318">
            <a:off x="-81614" y="-919077"/>
            <a:ext cx="282873" cy="1954496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125" y="1790313"/>
            <a:ext cx="1954800" cy="109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40"/>
          <p:cNvGrpSpPr/>
          <p:nvPr/>
        </p:nvGrpSpPr>
        <p:grpSpPr>
          <a:xfrm>
            <a:off x="5175200" y="1439738"/>
            <a:ext cx="648000" cy="648000"/>
            <a:chOff x="3816575" y="2064563"/>
            <a:chExt cx="648000" cy="648000"/>
          </a:xfrm>
        </p:grpSpPr>
        <p:sp>
          <p:nvSpPr>
            <p:cNvPr id="419" name="Google Shape;419;p40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1</a:t>
              </a:r>
              <a:endParaRPr sz="2000" b="1"/>
            </a:p>
          </p:txBody>
        </p:sp>
      </p:grpSp>
      <p:pic>
        <p:nvPicPr>
          <p:cNvPr id="421" name="Google Shape;4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475" y="2379925"/>
            <a:ext cx="1954800" cy="109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0"/>
          <p:cNvGrpSpPr/>
          <p:nvPr/>
        </p:nvGrpSpPr>
        <p:grpSpPr>
          <a:xfrm>
            <a:off x="2570538" y="2029338"/>
            <a:ext cx="648000" cy="648000"/>
            <a:chOff x="3816575" y="2064563"/>
            <a:chExt cx="648000" cy="648000"/>
          </a:xfrm>
        </p:grpSpPr>
        <p:sp>
          <p:nvSpPr>
            <p:cNvPr id="423" name="Google Shape;423;p40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2</a:t>
              </a:r>
              <a:endParaRPr sz="2000" b="1"/>
            </a:p>
          </p:txBody>
        </p:sp>
      </p:grpSp>
      <p:pic>
        <p:nvPicPr>
          <p:cNvPr id="425" name="Google Shape;42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4500" y="2689500"/>
            <a:ext cx="1954800" cy="109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40"/>
          <p:cNvGrpSpPr/>
          <p:nvPr/>
        </p:nvGrpSpPr>
        <p:grpSpPr>
          <a:xfrm>
            <a:off x="7445725" y="2338913"/>
            <a:ext cx="648000" cy="648000"/>
            <a:chOff x="3816575" y="2064563"/>
            <a:chExt cx="648000" cy="648000"/>
          </a:xfrm>
        </p:grpSpPr>
        <p:sp>
          <p:nvSpPr>
            <p:cNvPr id="427" name="Google Shape;427;p40"/>
            <p:cNvSpPr/>
            <p:nvPr/>
          </p:nvSpPr>
          <p:spPr>
            <a:xfrm>
              <a:off x="3816575" y="2064563"/>
              <a:ext cx="648000" cy="6480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 txBox="1"/>
            <p:nvPr/>
          </p:nvSpPr>
          <p:spPr>
            <a:xfrm>
              <a:off x="3986075" y="2142263"/>
              <a:ext cx="309000" cy="4926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/>
                <a:t>3</a:t>
              </a:r>
              <a:endParaRPr sz="2000" b="1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l="4269" t="8806" b="5356"/>
          <a:stretch/>
        </p:blipFill>
        <p:spPr>
          <a:xfrm>
            <a:off x="934250" y="1489303"/>
            <a:ext cx="6544800" cy="346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Países de Gravação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Quantidade de Produções por País </a:t>
            </a:r>
            <a:endParaRPr sz="1800" b="1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Proposta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916" y="1880366"/>
            <a:ext cx="685900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516" y="1880379"/>
            <a:ext cx="685900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369925" y="2915175"/>
            <a:ext cx="1939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Consolidar a lógica de programação desenvolvida durante os cursos de LICC e ICC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83475" y="2915175"/>
            <a:ext cx="1826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Aplicar as noções da ferramenta de análise de dados mais conhecida 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947675" y="2915175"/>
            <a:ext cx="1826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Fazer um Hands-on de um EDA (Exploratory Data Analysis)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110672" y="1737325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367827" y="17373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853525" y="1737325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966" y="1880350"/>
            <a:ext cx="431407" cy="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2"/>
          <p:cNvSpPr txBox="1"/>
          <p:nvPr/>
        </p:nvSpPr>
        <p:spPr>
          <a:xfrm>
            <a:off x="679500" y="3188000"/>
            <a:ext cx="275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6.53 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43°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Ranking de Países</a:t>
            </a:r>
            <a:endParaRPr sz="2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Países de Produção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mais comuns e suas Avaliações Média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00" y="22160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6" name="Google Shape;446;p42"/>
          <p:cNvPicPr preferRelativeResize="0"/>
          <p:nvPr/>
        </p:nvPicPr>
        <p:blipFill rotWithShape="1">
          <a:blip r:embed="rId5">
            <a:alphaModFix/>
          </a:blip>
          <a:srcRect t="17671" b="17528"/>
          <a:stretch/>
        </p:blipFill>
        <p:spPr>
          <a:xfrm rot="5400000">
            <a:off x="4086000" y="22160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7" name="Google Shape;4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600" y="22160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8" name="Google Shape;448;p42"/>
          <p:cNvSpPr txBox="1"/>
          <p:nvPr/>
        </p:nvSpPr>
        <p:spPr>
          <a:xfrm>
            <a:off x="3194100" y="3188000"/>
            <a:ext cx="275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6.41 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50°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Ranking de Países</a:t>
            </a:r>
            <a:endParaRPr sz="2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5708700" y="3188000"/>
            <a:ext cx="275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6.80 </a:t>
            </a:r>
            <a:r>
              <a:rPr lang="pt-BR" sz="1600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 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Nota Média</a:t>
            </a:r>
            <a:endParaRPr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26°</a:t>
            </a:r>
            <a:r>
              <a:rPr lang="pt-BR">
                <a:solidFill>
                  <a:srgbClr val="85858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- Ranking de Países</a:t>
            </a:r>
            <a:endParaRPr sz="2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7" y="2157287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1751850" y="1689750"/>
            <a:ext cx="5640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202124"/>
                </a:solidFill>
                <a:latin typeface="Poppins"/>
                <a:ea typeface="Poppins"/>
                <a:cs typeface="Poppins"/>
                <a:sym typeface="Poppins"/>
              </a:rPr>
              <a:t>ANÁLISE DAS OBRAS</a:t>
            </a:r>
            <a:endParaRPr sz="3300" b="1">
              <a:solidFill>
                <a:srgbClr val="2021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8264425" y="30152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6004075" y="43517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-952750" y="-22503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-3213100" y="-9138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O Mais Antigo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013" y="1824025"/>
            <a:ext cx="3105799" cy="23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 txBox="1"/>
          <p:nvPr/>
        </p:nvSpPr>
        <p:spPr>
          <a:xfrm>
            <a:off x="6596125" y="363555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5778100" y="21246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5688400" y="21435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1945</a:t>
            </a:r>
            <a:endParaRPr/>
          </a:p>
        </p:txBody>
      </p:sp>
      <p:sp>
        <p:nvSpPr>
          <p:cNvPr id="470" name="Google Shape;470;p44"/>
          <p:cNvSpPr txBox="1"/>
          <p:nvPr/>
        </p:nvSpPr>
        <p:spPr>
          <a:xfrm>
            <a:off x="6660400" y="2231250"/>
            <a:ext cx="2024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Ano de Produção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5778100" y="30608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4"/>
          <p:cNvSpPr txBox="1"/>
          <p:nvPr/>
        </p:nvSpPr>
        <p:spPr>
          <a:xfrm>
            <a:off x="5688400" y="30797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473" name="Google Shape;473;p44"/>
          <p:cNvSpPr txBox="1"/>
          <p:nvPr/>
        </p:nvSpPr>
        <p:spPr>
          <a:xfrm>
            <a:off x="6660400" y="3167450"/>
            <a:ext cx="1655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Temporada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Os Melhores Avaliados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6596125" y="363555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75" y="1824025"/>
            <a:ext cx="4141075" cy="23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/>
          <p:nvPr/>
        </p:nvSpPr>
        <p:spPr>
          <a:xfrm>
            <a:off x="5778100" y="21246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5688400" y="21435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2008</a:t>
            </a:r>
            <a:endParaRPr/>
          </a:p>
        </p:txBody>
      </p:sp>
      <p:sp>
        <p:nvSpPr>
          <p:cNvPr id="484" name="Google Shape;484;p45"/>
          <p:cNvSpPr txBox="1"/>
          <p:nvPr/>
        </p:nvSpPr>
        <p:spPr>
          <a:xfrm>
            <a:off x="6660400" y="2231250"/>
            <a:ext cx="2024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Ano de Produção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5778100" y="30608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5"/>
          <p:cNvSpPr txBox="1"/>
          <p:nvPr/>
        </p:nvSpPr>
        <p:spPr>
          <a:xfrm>
            <a:off x="5688400" y="30797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9.5</a:t>
            </a:r>
            <a:endParaRPr/>
          </a:p>
        </p:txBody>
      </p:sp>
      <p:sp>
        <p:nvSpPr>
          <p:cNvPr id="487" name="Google Shape;487;p45"/>
          <p:cNvSpPr txBox="1"/>
          <p:nvPr/>
        </p:nvSpPr>
        <p:spPr>
          <a:xfrm>
            <a:off x="6660400" y="3167450"/>
            <a:ext cx="1655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Nota - IMDB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O Filme mais Longo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4" name="Google Shape;494;p46"/>
          <p:cNvSpPr txBox="1"/>
          <p:nvPr/>
        </p:nvSpPr>
        <p:spPr>
          <a:xfrm>
            <a:off x="6596125" y="363555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5778100" y="21246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/>
          <p:nvPr/>
        </p:nvSpPr>
        <p:spPr>
          <a:xfrm>
            <a:off x="5688400" y="21435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2001</a:t>
            </a: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6660400" y="2231250"/>
            <a:ext cx="2024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Ano de Produção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5778100" y="30608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6"/>
          <p:cNvSpPr txBox="1"/>
          <p:nvPr/>
        </p:nvSpPr>
        <p:spPr>
          <a:xfrm>
            <a:off x="5688400" y="30797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224m</a:t>
            </a:r>
            <a:endParaRPr sz="1900"/>
          </a:p>
        </p:txBody>
      </p:sp>
      <p:sp>
        <p:nvSpPr>
          <p:cNvPr id="500" name="Google Shape;500;p46"/>
          <p:cNvSpPr txBox="1"/>
          <p:nvPr/>
        </p:nvSpPr>
        <p:spPr>
          <a:xfrm>
            <a:off x="6660400" y="3167450"/>
            <a:ext cx="1655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Duração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75" y="1685175"/>
            <a:ext cx="4080665" cy="22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 série com mais Temporadas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75" y="1824025"/>
            <a:ext cx="4141075" cy="23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7"/>
          <p:cNvSpPr txBox="1"/>
          <p:nvPr/>
        </p:nvSpPr>
        <p:spPr>
          <a:xfrm>
            <a:off x="6596125" y="3635550"/>
            <a:ext cx="1311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47"/>
          <p:cNvSpPr/>
          <p:nvPr/>
        </p:nvSpPr>
        <p:spPr>
          <a:xfrm>
            <a:off x="5778100" y="21246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 txBox="1"/>
          <p:nvPr/>
        </p:nvSpPr>
        <p:spPr>
          <a:xfrm>
            <a:off x="5688400" y="21435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2000</a:t>
            </a:r>
            <a:endParaRPr/>
          </a:p>
        </p:txBody>
      </p:sp>
      <p:sp>
        <p:nvSpPr>
          <p:cNvPr id="512" name="Google Shape;512;p47"/>
          <p:cNvSpPr txBox="1"/>
          <p:nvPr/>
        </p:nvSpPr>
        <p:spPr>
          <a:xfrm>
            <a:off x="6660400" y="2231250"/>
            <a:ext cx="2024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Ano de Produção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5778100" y="3060800"/>
            <a:ext cx="792600" cy="79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5688400" y="3079700"/>
            <a:ext cx="972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42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6660400" y="3167450"/>
            <a:ext cx="16557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Temporadas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7" y="2157287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8"/>
          <p:cNvSpPr txBox="1"/>
          <p:nvPr/>
        </p:nvSpPr>
        <p:spPr>
          <a:xfrm>
            <a:off x="1751850" y="1689750"/>
            <a:ext cx="5640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202124"/>
                </a:solidFill>
                <a:latin typeface="Poppins"/>
                <a:ea typeface="Poppins"/>
                <a:cs typeface="Poppins"/>
                <a:sym typeface="Poppins"/>
              </a:rPr>
              <a:t>Validando as Hipóteses</a:t>
            </a:r>
            <a:endParaRPr sz="3300" b="1">
              <a:solidFill>
                <a:srgbClr val="2021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2" name="Google Shape;522;p48"/>
          <p:cNvSpPr/>
          <p:nvPr/>
        </p:nvSpPr>
        <p:spPr>
          <a:xfrm>
            <a:off x="8264425" y="30152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48"/>
          <p:cNvSpPr/>
          <p:nvPr/>
        </p:nvSpPr>
        <p:spPr>
          <a:xfrm>
            <a:off x="6004075" y="43517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-952750" y="-22503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48"/>
          <p:cNvSpPr/>
          <p:nvPr/>
        </p:nvSpPr>
        <p:spPr>
          <a:xfrm>
            <a:off x="-3213100" y="-9138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76" y="1694675"/>
            <a:ext cx="4882975" cy="2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9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1°. Diminuição da Duração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2" name="Google Shape;532;p49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</a:rPr>
              <a:t>Filmes menores. P-value confirma.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33" name="Google Shape;5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9"/>
          <p:cNvSpPr/>
          <p:nvPr/>
        </p:nvSpPr>
        <p:spPr>
          <a:xfrm>
            <a:off x="6597106" y="1694675"/>
            <a:ext cx="1129500" cy="113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"/>
          <p:cNvSpPr txBox="1"/>
          <p:nvPr/>
        </p:nvSpPr>
        <p:spPr>
          <a:xfrm>
            <a:off x="6471100" y="1882775"/>
            <a:ext cx="1381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&gt;0.000</a:t>
            </a:r>
            <a:endParaRPr/>
          </a:p>
        </p:txBody>
      </p:sp>
      <p:sp>
        <p:nvSpPr>
          <p:cNvPr id="536" name="Google Shape;536;p49"/>
          <p:cNvSpPr txBox="1"/>
          <p:nvPr/>
        </p:nvSpPr>
        <p:spPr>
          <a:xfrm>
            <a:off x="6149650" y="2660581"/>
            <a:ext cx="20244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p-value menor que 0.05. Enfraquecendo a hipótese nula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3819050" y="3034675"/>
            <a:ext cx="552900" cy="69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2°. Mais Gêneros, melhor nota</a:t>
            </a:r>
            <a:endParaRPr sz="1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3" name="Google Shape;543;p50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</a:rPr>
              <a:t>Tendência confirmada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/>
          <p:nvPr/>
        </p:nvSpPr>
        <p:spPr>
          <a:xfrm>
            <a:off x="2467993" y="2427650"/>
            <a:ext cx="1129500" cy="1130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0"/>
          <p:cNvSpPr txBox="1"/>
          <p:nvPr/>
        </p:nvSpPr>
        <p:spPr>
          <a:xfrm>
            <a:off x="2341988" y="2615750"/>
            <a:ext cx="1381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0.0017</a:t>
            </a:r>
            <a:endParaRPr/>
          </a:p>
        </p:txBody>
      </p:sp>
      <p:sp>
        <p:nvSpPr>
          <p:cNvPr id="547" name="Google Shape;547;p50"/>
          <p:cNvSpPr txBox="1"/>
          <p:nvPr/>
        </p:nvSpPr>
        <p:spPr>
          <a:xfrm>
            <a:off x="2117588" y="3484179"/>
            <a:ext cx="1830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P-value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8" name="Google Shape;548;p50"/>
          <p:cNvSpPr txBox="1"/>
          <p:nvPr/>
        </p:nvSpPr>
        <p:spPr>
          <a:xfrm>
            <a:off x="5776759" y="1845938"/>
            <a:ext cx="213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Diversidade</a:t>
            </a:r>
            <a:endParaRPr sz="20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50"/>
          <p:cNvSpPr txBox="1"/>
          <p:nvPr/>
        </p:nvSpPr>
        <p:spPr>
          <a:xfrm>
            <a:off x="5546500" y="2338550"/>
            <a:ext cx="2593200" cy="2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 hipótese nula pode ser rejeitada pelo p-value. Logo, há evidências para estabelecer relação entre gênero e notas maiores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0" name="Google Shape;550;p50"/>
          <p:cNvCxnSpPr/>
          <p:nvPr/>
        </p:nvCxnSpPr>
        <p:spPr>
          <a:xfrm rot="10800000" flipH="1">
            <a:off x="4565250" y="2427650"/>
            <a:ext cx="13500" cy="21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7" y="2157287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1"/>
          <p:cNvSpPr txBox="1"/>
          <p:nvPr/>
        </p:nvSpPr>
        <p:spPr>
          <a:xfrm>
            <a:off x="1751850" y="1689750"/>
            <a:ext cx="5640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202124"/>
                </a:solidFill>
                <a:latin typeface="Poppins"/>
                <a:ea typeface="Poppins"/>
                <a:cs typeface="Poppins"/>
                <a:sym typeface="Poppins"/>
              </a:rPr>
              <a:t>Referências</a:t>
            </a:r>
            <a:endParaRPr sz="3300" b="1">
              <a:solidFill>
                <a:srgbClr val="2021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8264425" y="30152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6004075" y="43517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-952750" y="-22503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-3213100" y="-9138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889112" y="1732150"/>
            <a:ext cx="228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Revolucionária</a:t>
            </a:r>
            <a:endParaRPr sz="1100" b="1"/>
          </a:p>
        </p:txBody>
      </p:sp>
      <p:sp>
        <p:nvSpPr>
          <p:cNvPr id="93" name="Google Shape;93;p16"/>
          <p:cNvSpPr txBox="1"/>
          <p:nvPr/>
        </p:nvSpPr>
        <p:spPr>
          <a:xfrm>
            <a:off x="1118900" y="2312825"/>
            <a:ext cx="193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Netflix é um serviço de streaming de filmes e séries norte-americano lançada em 2010 e disponível para 190 países. 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43996" y="1732138"/>
            <a:ext cx="213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Global</a:t>
            </a:r>
            <a:endParaRPr sz="1100" b="1"/>
          </a:p>
        </p:txBody>
      </p:sp>
      <p:sp>
        <p:nvSpPr>
          <p:cNvPr id="95" name="Google Shape;95;p16"/>
          <p:cNvSpPr txBox="1"/>
          <p:nvPr/>
        </p:nvSpPr>
        <p:spPr>
          <a:xfrm>
            <a:off x="3697150" y="2312825"/>
            <a:ext cx="1826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Atualmente possui 238,4 milhões de clientes (até junho de 2023) e US$ 100 bilhões de mercado (2022). 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rot="10800000" flipH="1">
            <a:off x="3314475" y="2152325"/>
            <a:ext cx="13500" cy="21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6122196" y="1732138"/>
            <a:ext cx="213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Vastidão</a:t>
            </a:r>
            <a:endParaRPr sz="20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275350" y="2312825"/>
            <a:ext cx="18264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Hoje a netflix tem um catálogo de 3.345 filmes e 1.858 séries (2022)</a:t>
            </a:r>
            <a:r>
              <a:rPr lang="pt-B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 rot="10800000" flipH="1">
            <a:off x="5892675" y="2152325"/>
            <a:ext cx="13500" cy="21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Relevância e Marcos</a:t>
            </a:r>
            <a:endParaRPr sz="1800" b="1">
              <a:solidFill>
                <a:srgbClr val="858585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A precursora dos Streamings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/>
          <p:nvPr/>
        </p:nvSpPr>
        <p:spPr>
          <a:xfrm>
            <a:off x="831375" y="329050"/>
            <a:ext cx="2698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Referências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2"/>
          <p:cNvSpPr txBox="1">
            <a:spLocks noGrp="1"/>
          </p:cNvSpPr>
          <p:nvPr>
            <p:ph type="body" idx="1"/>
          </p:nvPr>
        </p:nvSpPr>
        <p:spPr>
          <a:xfrm>
            <a:off x="831375" y="12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Quantidade de Filmes - Reportagem SuperInteressante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5"/>
              </a:rPr>
              <a:t>Dados Gerais e História - Wikipedia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6"/>
              </a:rPr>
              <a:t>Valor de Mercado - G1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7"/>
              </a:rPr>
              <a:t>Dataset - Kaggle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913" y="2040384"/>
            <a:ext cx="719125" cy="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929" y="2083773"/>
            <a:ext cx="972000" cy="6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2231925" y="19045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Motivações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748325" y="3082350"/>
            <a:ext cx="1939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 dataset reflete um contexto que pode ser explorado dentro de uma BigTech.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569275" y="3082350"/>
            <a:ext cx="1826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Contém um case que revolucionou o mercado dos Streamings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5996472" y="1904500"/>
            <a:ext cx="972000" cy="97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para a Escolha do Dataset</a:t>
            </a:r>
            <a:endParaRPr sz="1800" b="1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1906875" y="2653250"/>
            <a:ext cx="1826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 o passar das décadas, os filmes estão mais curtos.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Fatos a serem validados</a:t>
            </a:r>
            <a:endParaRPr sz="1800" b="1">
              <a:solidFill>
                <a:srgbClr val="858585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Hipóteses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rot="10800000" flipH="1">
            <a:off x="4488663" y="2067250"/>
            <a:ext cx="13500" cy="21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8"/>
          <p:cNvSpPr txBox="1"/>
          <p:nvPr/>
        </p:nvSpPr>
        <p:spPr>
          <a:xfrm>
            <a:off x="5257584" y="2067250"/>
            <a:ext cx="213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Avaliações</a:t>
            </a:r>
            <a:endParaRPr sz="1100" b="1"/>
          </a:p>
        </p:txBody>
      </p:sp>
      <p:sp>
        <p:nvSpPr>
          <p:cNvPr id="126" name="Google Shape;126;p18"/>
          <p:cNvSpPr txBox="1"/>
          <p:nvPr/>
        </p:nvSpPr>
        <p:spPr>
          <a:xfrm>
            <a:off x="5410738" y="2647938"/>
            <a:ext cx="1826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Produções que abrangem mais gêneros tendem a ser melhor avaliadas, por cativarem um público maior.</a:t>
            </a:r>
            <a:endParaRPr sz="15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753734" y="2067238"/>
            <a:ext cx="213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Duração</a:t>
            </a:r>
            <a:endParaRPr sz="11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7" y="2157287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964250" y="1689750"/>
            <a:ext cx="5215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rgbClr val="202124"/>
                </a:solidFill>
                <a:latin typeface="Poppins"/>
                <a:ea typeface="Poppins"/>
                <a:cs typeface="Poppins"/>
                <a:sym typeface="Poppins"/>
              </a:rPr>
              <a:t>O DATASET</a:t>
            </a:r>
            <a:endParaRPr sz="3300" b="1">
              <a:solidFill>
                <a:srgbClr val="20212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8264425" y="30152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6004075" y="43517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-952750" y="-22503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-3213100" y="-913875"/>
            <a:ext cx="3807600" cy="2983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350" y="430052"/>
            <a:ext cx="1381575" cy="690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O Dataset Original by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1849400" y="1981650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269046" y="3133400"/>
            <a:ext cx="213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14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Colunas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106547" y="1981650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3529444" y="3133400"/>
            <a:ext cx="213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5.850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Linhas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6363702" y="1981625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5824450" y="3133400"/>
            <a:ext cx="2050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9,97%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Nulos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p20" descr="Features Icons - Free SVG &amp; PNG Features Images -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450" y="2159850"/>
            <a:ext cx="685899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738" y="2159839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7">
            <a:alphaModFix/>
          </a:blip>
          <a:srcRect l="20291" t="23273" r="20184" b="24683"/>
          <a:stretch/>
        </p:blipFill>
        <p:spPr>
          <a:xfrm>
            <a:off x="6513800" y="2167821"/>
            <a:ext cx="685900" cy="59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Informações Gerais</a:t>
            </a:r>
            <a:endParaRPr sz="1800" b="1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32" y="329062"/>
            <a:ext cx="1381575" cy="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1849400" y="1981650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269046" y="3133400"/>
            <a:ext cx="213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11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Colunas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4106547" y="1981650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3529444" y="3133400"/>
            <a:ext cx="213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5.850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Linhas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6363702" y="1981625"/>
            <a:ext cx="972000" cy="972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5824450" y="3133400"/>
            <a:ext cx="2050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7,3% 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Nulos</a:t>
            </a:r>
            <a:endParaRPr sz="2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1" descr="Features Icons - Free SVG &amp; PNG Features Images - Noun Projec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450" y="2159850"/>
            <a:ext cx="685899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738" y="2159839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6">
            <a:alphaModFix/>
          </a:blip>
          <a:srcRect l="20291" t="23273" r="20184" b="24683"/>
          <a:stretch/>
        </p:blipFill>
        <p:spPr>
          <a:xfrm>
            <a:off x="6513800" y="2167821"/>
            <a:ext cx="685900" cy="59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831375" y="329050"/>
            <a:ext cx="6857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O Recorte Selecionado</a:t>
            </a:r>
            <a:endParaRPr sz="1900">
              <a:solidFill>
                <a:srgbClr val="85858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831375" y="950450"/>
            <a:ext cx="65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58585"/>
                </a:solidFill>
              </a:rPr>
              <a:t>Informações Gerais - </a:t>
            </a:r>
            <a:r>
              <a:rPr lang="pt-BR" sz="1800" b="1">
                <a:solidFill>
                  <a:schemeClr val="dk1"/>
                </a:solidFill>
              </a:rPr>
              <a:t>Pós Tratamento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269046" y="3861000"/>
            <a:ext cx="213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-3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742246" y="3861000"/>
            <a:ext cx="213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-2,67%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3344101" y="3861000"/>
            <a:ext cx="2496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858585"/>
                </a:solidFill>
                <a:latin typeface="Poppins"/>
                <a:ea typeface="Poppins"/>
                <a:cs typeface="Poppins"/>
                <a:sym typeface="Poppins"/>
              </a:rPr>
              <a:t>S/ duplicados</a:t>
            </a:r>
            <a:endParaRPr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Apresentação na tela (16:9)</PresentationFormat>
  <Paragraphs>214</Paragraphs>
  <Slides>40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Poppins</vt:lpstr>
      <vt:lpstr>Arial</vt:lpstr>
      <vt:lpstr>Poppins SemiBold</vt:lpstr>
      <vt:lpstr>Roboto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Pedro Henrique Bueno Ribeiro</cp:lastModifiedBy>
  <cp:revision>1</cp:revision>
  <dcterms:modified xsi:type="dcterms:W3CDTF">2024-06-04T23:23:54Z</dcterms:modified>
</cp:coreProperties>
</file>